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2" r:id="rId11"/>
    <p:sldId id="295" r:id="rId12"/>
    <p:sldId id="293" r:id="rId13"/>
    <p:sldId id="291" r:id="rId14"/>
    <p:sldId id="294" r:id="rId15"/>
    <p:sldId id="296" r:id="rId16"/>
    <p:sldId id="297" r:id="rId17"/>
    <p:sldId id="298" r:id="rId18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0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E985-B6B3-4299-90B9-9D5BBD336186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ED21-60E2-486E-98D9-DE8F18C71747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9B9-DE2D-451C-A0A0-A94FE39ABA33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A12-CFF9-45CA-8A37-9BB178A43AB5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913FD8F-C03D-4111-812F-C0F62EB43953}" type="datetime1">
              <a:rPr lang="ko-KR" altLang="en-US" smtClean="0"/>
              <a:t>2015-11-29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CAED-8145-4055-9099-95762E51FDC4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9A11-2194-4F5E-A717-64502CAD3DBC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A3FC-167D-4B5B-AAD1-838CFE9CFC38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B201-D55C-485D-9CA2-960BD913C10F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8D8CD-F832-490B-ADE6-9F269C858525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606D-EE60-46F0-A2E3-EA311A8B1770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B98C93A-7D83-414C-8908-7F2675BEC936}" type="datetime1">
              <a:rPr lang="ko-KR" altLang="en-US" smtClean="0"/>
              <a:t>2015-11-29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kr/url?sa=i&amp;rct=j&amp;q=&amp;esrc=s&amp;frm=1&amp;source=images&amp;cd=&amp;cad=rja&amp;uact=8&amp;ved=0ahUKEwjK5d3D8rTJAhVD6KYKHXFFDsEQjRwIBw&amp;url=http://younghwan12.tistory.com/3513&amp;bvm=bv.108194040,d.dGY&amp;psig=AFQjCNEdWR5wlA6NJjFVLdExvlZW4gjp8g&amp;ust=1448861086924099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석조문화재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1300" dirty="0" smtClean="0"/>
              <a:t>(</a:t>
            </a:r>
            <a:r>
              <a:rPr lang="ko-KR" altLang="en-US" sz="1300" dirty="0" smtClean="0"/>
              <a:t>아래의 내용은 대부분 문화유산연구지식포탈에서 가져온 것임</a:t>
            </a:r>
            <a:r>
              <a:rPr lang="en-US" altLang="ko-KR" sz="1300" dirty="0"/>
              <a:t>: http://</a:t>
            </a:r>
            <a:r>
              <a:rPr lang="en-US" altLang="ko-KR" sz="1300" dirty="0" smtClean="0"/>
              <a:t>portal.nrich.go.kr/kor/page.do?menuIdx=613)</a:t>
            </a:r>
            <a:endParaRPr lang="en-US" sz="13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석조문화재</a:t>
            </a:r>
            <a:r>
              <a:rPr lang="en-US" altLang="ko-KR" dirty="0" smtClean="0"/>
              <a:t>?</a:t>
            </a:r>
            <a:endParaRPr lang="en-US" altLang="ko-KR" dirty="0"/>
          </a:p>
          <a:p>
            <a:r>
              <a:rPr lang="ko-KR" altLang="en-US" dirty="0" smtClean="0"/>
              <a:t>석조문화재의 종류</a:t>
            </a:r>
            <a:endParaRPr lang="en-US" altLang="ko-KR" dirty="0" smtClean="0"/>
          </a:p>
          <a:p>
            <a:r>
              <a:rPr lang="ko-KR" altLang="en-US" dirty="0" smtClean="0"/>
              <a:t>석조문화재 손상</a:t>
            </a:r>
            <a:endParaRPr lang="en-US" altLang="ko-KR" dirty="0" smtClean="0"/>
          </a:p>
          <a:p>
            <a:r>
              <a:rPr lang="ko-KR" altLang="en-US" dirty="0" smtClean="0"/>
              <a:t>석조문화재 보존</a:t>
            </a:r>
            <a:endParaRPr lang="en-US" altLang="ko-KR" dirty="0" smtClean="0"/>
          </a:p>
          <a:p>
            <a:r>
              <a:rPr lang="ko-KR" altLang="en-US" dirty="0" smtClean="0"/>
              <a:t>석조 문화재 현황 </a:t>
            </a:r>
            <a:r>
              <a:rPr lang="en-US" altLang="ko-KR" dirty="0" smtClean="0"/>
              <a:t>(</a:t>
            </a:r>
            <a:r>
              <a:rPr lang="ko-KR" altLang="en-US" dirty="0" smtClean="0"/>
              <a:t>강원도</a:t>
            </a:r>
            <a:r>
              <a:rPr lang="en-US" altLang="ko-K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412776"/>
            <a:ext cx="3810000" cy="203835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555776" y="3645024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 Stone Statue of the Herten Castle Wall in </a:t>
            </a:r>
            <a:r>
              <a:rPr lang="en-US" sz="1200" dirty="0" smtClean="0"/>
              <a:t>Germany. Left in 1908, right in 1968.</a:t>
            </a:r>
          </a:p>
          <a:p>
            <a:endParaRPr lang="en-US" sz="1200" dirty="0"/>
          </a:p>
          <a:p>
            <a:r>
              <a:rPr lang="en-US" sz="1200" dirty="0"/>
              <a:t> https://www.env.go.jp/en/wpaper/1996/eae250000000000.html</a:t>
            </a:r>
          </a:p>
        </p:txBody>
      </p:sp>
    </p:spTree>
    <p:extLst>
      <p:ext uri="{BB962C8B-B14F-4D97-AF65-F5344CB8AC3E}">
        <p14:creationId xmlns:p14="http://schemas.microsoft.com/office/powerpoint/2010/main" val="1407629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11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28" y="1196752"/>
            <a:ext cx="4428492" cy="295232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820" y="1200944"/>
            <a:ext cx="3927300" cy="2948136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95536" y="4293096"/>
            <a:ext cx="8469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백화현상이 심각한 </a:t>
            </a:r>
            <a:r>
              <a:rPr lang="ko-KR" altLang="en-US" sz="1200" dirty="0" err="1"/>
              <a:t>분황사모전석탑</a:t>
            </a:r>
            <a:r>
              <a:rPr lang="en-US" altLang="ko-KR" sz="1200" dirty="0"/>
              <a:t>(</a:t>
            </a:r>
            <a:r>
              <a:rPr lang="ko-KR" altLang="en-US" sz="1200" dirty="0"/>
              <a:t>사진 왼쪽</a:t>
            </a:r>
            <a:r>
              <a:rPr lang="en-US" altLang="ko-KR" sz="1200" dirty="0"/>
              <a:t>). </a:t>
            </a:r>
            <a:r>
              <a:rPr lang="ko-KR" altLang="en-US" sz="1200" dirty="0"/>
              <a:t>풍화작용으로 옥개석 일부가 유실될 위기에 처한 </a:t>
            </a:r>
            <a:r>
              <a:rPr lang="ko-KR" altLang="en-US" sz="1200" dirty="0" err="1"/>
              <a:t>감은사지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서삼층석탑</a:t>
            </a:r>
            <a:r>
              <a:rPr lang="en-US" altLang="ko-KR" sz="1200" dirty="0"/>
              <a:t>. </a:t>
            </a:r>
            <a:r>
              <a:rPr lang="ko-KR" altLang="en-US" sz="1200" dirty="0"/>
              <a:t>불교신문 </a:t>
            </a:r>
            <a:r>
              <a:rPr lang="ko-KR" altLang="en-US" sz="1200" dirty="0" smtClean="0"/>
              <a:t>자료사진</a:t>
            </a:r>
            <a:endParaRPr lang="en-US" altLang="ko-KR" sz="1200" dirty="0" smtClean="0"/>
          </a:p>
          <a:p>
            <a:endParaRPr lang="en-US" sz="1200" dirty="0"/>
          </a:p>
          <a:p>
            <a:r>
              <a:rPr lang="en-US" sz="1200" dirty="0"/>
              <a:t>http://www.ibulgyo.com/news/articleView.html?idxno=83011</a:t>
            </a:r>
          </a:p>
        </p:txBody>
      </p:sp>
    </p:spTree>
    <p:extLst>
      <p:ext uri="{BB962C8B-B14F-4D97-AF65-F5344CB8AC3E}">
        <p14:creationId xmlns:p14="http://schemas.microsoft.com/office/powerpoint/2010/main" val="1747296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12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04664"/>
            <a:ext cx="3934152" cy="5445224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2267744" y="5949280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캄보디아 앙코르 </a:t>
            </a:r>
            <a:r>
              <a:rPr lang="ko-KR" altLang="en-US" sz="1200" dirty="0" err="1"/>
              <a:t>타프롬</a:t>
            </a:r>
            <a:r>
              <a:rPr lang="ko-KR" altLang="en-US" sz="1200" dirty="0"/>
              <a:t> 사원의 수목 피해 </a:t>
            </a:r>
            <a:r>
              <a:rPr lang="ko-KR" altLang="en-US" sz="1200" dirty="0" smtClean="0"/>
              <a:t>현황</a:t>
            </a:r>
            <a:endParaRPr lang="en-US" altLang="ko-KR" sz="1200" dirty="0" smtClean="0"/>
          </a:p>
          <a:p>
            <a:endParaRPr lang="en-US" altLang="ko-KR" sz="1200" dirty="0"/>
          </a:p>
          <a:p>
            <a:r>
              <a:rPr lang="en-US" altLang="ko-KR" sz="1200" dirty="0"/>
              <a:t>http://www.nrich.go.kr/kr/stone/basic/index.jsp?no=3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65678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13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0688"/>
            <a:ext cx="7277100" cy="482917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30052" y="5733256"/>
            <a:ext cx="86904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http://blog.daum.net/_blog/BlogTypeView.do?blogid=02IAX&amp;articleno=13757082&amp;categoryId=0&amp;regdt=20111213225051</a:t>
            </a:r>
          </a:p>
        </p:txBody>
      </p:sp>
    </p:spTree>
    <p:extLst>
      <p:ext uri="{BB962C8B-B14F-4D97-AF65-F5344CB8AC3E}">
        <p14:creationId xmlns:p14="http://schemas.microsoft.com/office/powerpoint/2010/main" val="4080118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석조 문화재 보존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관리카드 작성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연혁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처리 이력 기록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정기적 관리 점검</a:t>
            </a:r>
            <a:r>
              <a:rPr lang="en-US" altLang="ko-KR" dirty="0" smtClean="0"/>
              <a:t>: </a:t>
            </a:r>
            <a:r>
              <a:rPr lang="ko-KR" altLang="en-US" dirty="0" smtClean="0"/>
              <a:t>훼손 가능성 부위 집중 관리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문화재 주변 정비</a:t>
            </a:r>
            <a:r>
              <a:rPr lang="en-US" altLang="ko-KR" dirty="0" smtClean="0"/>
              <a:t>: </a:t>
            </a:r>
            <a:r>
              <a:rPr lang="ko-KR" altLang="en-US" dirty="0" smtClean="0"/>
              <a:t>통풍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배수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식생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조류로부터 보호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인위적 피해로부터 보호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진동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도굴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및 기타 훼손</a:t>
            </a:r>
            <a:endParaRPr lang="en-US" altLang="ko-KR" dirty="0" smtClean="0"/>
          </a:p>
          <a:p>
            <a:pPr lvl="1"/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7231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보존처리 방법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원형을 바탕으로 가능하면 이에 가깝게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err="1" smtClean="0"/>
              <a:t>오염물</a:t>
            </a:r>
            <a:r>
              <a:rPr lang="ko-KR" altLang="en-US" dirty="0" smtClean="0"/>
              <a:t> 제거 </a:t>
            </a:r>
            <a:r>
              <a:rPr lang="en-US" altLang="ko-KR" dirty="0" smtClean="0"/>
              <a:t>(</a:t>
            </a:r>
            <a:r>
              <a:rPr lang="ko-KR" altLang="en-US" dirty="0" smtClean="0"/>
              <a:t>건식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습식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접착제 사용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에폭시</a:t>
            </a:r>
            <a:r>
              <a:rPr lang="ko-KR" altLang="en-US" dirty="0" smtClean="0"/>
              <a:t> 등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도괴된 부분 복구</a:t>
            </a:r>
            <a:endParaRPr lang="en-US" altLang="ko-KR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5589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16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3810000" cy="28670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24744"/>
            <a:ext cx="3810000" cy="247650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648200" y="4210344"/>
            <a:ext cx="31790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삼전도비의 복원작업 전</a:t>
            </a:r>
            <a:r>
              <a:rPr lang="en-US" altLang="ko-KR" sz="1200" dirty="0"/>
              <a:t>(</a:t>
            </a:r>
            <a:r>
              <a:rPr lang="ko-KR" altLang="en-US" sz="1200" dirty="0"/>
              <a:t>왼쪽</a:t>
            </a:r>
            <a:r>
              <a:rPr lang="en-US" altLang="ko-KR" sz="1200" dirty="0"/>
              <a:t>)</a:t>
            </a:r>
            <a:r>
              <a:rPr lang="ko-KR" altLang="en-US" sz="1200" dirty="0"/>
              <a:t>과 후</a:t>
            </a:r>
            <a:r>
              <a:rPr lang="en-US" altLang="ko-KR" sz="1200" dirty="0"/>
              <a:t>(</a:t>
            </a:r>
            <a:r>
              <a:rPr lang="ko-KR" altLang="en-US" sz="1200" dirty="0"/>
              <a:t>오른쪽</a:t>
            </a:r>
            <a:r>
              <a:rPr lang="en-US" altLang="ko-KR" sz="1200" dirty="0"/>
              <a:t>) </a:t>
            </a:r>
            <a:endParaRPr lang="en-US" sz="1200" dirty="0"/>
          </a:p>
        </p:txBody>
      </p:sp>
      <p:sp>
        <p:nvSpPr>
          <p:cNvPr id="8" name="직사각형 7"/>
          <p:cNvSpPr/>
          <p:nvPr/>
        </p:nvSpPr>
        <p:spPr>
          <a:xfrm>
            <a:off x="539552" y="4210344"/>
            <a:ext cx="3672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복원 전 흑색 </a:t>
            </a:r>
            <a:r>
              <a:rPr lang="ko-KR" altLang="en-US" sz="1200" dirty="0" err="1"/>
              <a:t>오염물이</a:t>
            </a:r>
            <a:r>
              <a:rPr lang="ko-KR" altLang="en-US" sz="1200" dirty="0"/>
              <a:t> 생성된 모습</a:t>
            </a:r>
            <a:r>
              <a:rPr lang="en-US" altLang="ko-KR" sz="1200" dirty="0"/>
              <a:t>(</a:t>
            </a:r>
            <a:r>
              <a:rPr lang="ko-KR" altLang="en-US" sz="1200" dirty="0"/>
              <a:t>왼쪽</a:t>
            </a:r>
            <a:r>
              <a:rPr lang="en-US" altLang="ko-KR" sz="1200" dirty="0"/>
              <a:t>)</a:t>
            </a:r>
            <a:r>
              <a:rPr lang="ko-KR" altLang="en-US" sz="1200" dirty="0"/>
              <a:t>과 부분적으로 </a:t>
            </a:r>
            <a:r>
              <a:rPr lang="ko-KR" altLang="en-US" sz="1200" dirty="0" err="1"/>
              <a:t>오염물이</a:t>
            </a:r>
            <a:r>
              <a:rPr lang="ko-KR" altLang="en-US" sz="1200" dirty="0"/>
              <a:t> 제거된 상태</a:t>
            </a:r>
            <a:r>
              <a:rPr lang="en-US" altLang="ko-KR" sz="1200" dirty="0"/>
              <a:t>(</a:t>
            </a:r>
            <a:r>
              <a:rPr lang="ko-KR" altLang="en-US" sz="1200" dirty="0"/>
              <a:t>오른쪽</a:t>
            </a:r>
            <a:r>
              <a:rPr lang="en-US" altLang="ko-KR" sz="1200" dirty="0"/>
              <a:t>) </a:t>
            </a:r>
            <a:endParaRPr lang="en-US" sz="1200" dirty="0"/>
          </a:p>
        </p:txBody>
      </p:sp>
      <p:sp>
        <p:nvSpPr>
          <p:cNvPr id="9" name="직사각형 8"/>
          <p:cNvSpPr/>
          <p:nvPr/>
        </p:nvSpPr>
        <p:spPr>
          <a:xfrm>
            <a:off x="539552" y="5096443"/>
            <a:ext cx="43067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http://if-blog.tistory.com/496</a:t>
            </a:r>
          </a:p>
        </p:txBody>
      </p:sp>
    </p:spTree>
    <p:extLst>
      <p:ext uri="{BB962C8B-B14F-4D97-AF65-F5344CB8AC3E}">
        <p14:creationId xmlns:p14="http://schemas.microsoft.com/office/powerpoint/2010/main" val="4240984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석조문화재현황</a:t>
            </a:r>
            <a:r>
              <a:rPr lang="en-US" altLang="ko-KR" dirty="0" smtClean="0"/>
              <a:t>(</a:t>
            </a:r>
            <a:r>
              <a:rPr lang="ko-KR" altLang="en-US" dirty="0" smtClean="0"/>
              <a:t>강원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석탑</a:t>
            </a:r>
            <a:r>
              <a:rPr lang="en-US" altLang="ko-KR" dirty="0" smtClean="0"/>
              <a:t>: 17</a:t>
            </a:r>
          </a:p>
          <a:p>
            <a:pPr lvl="1"/>
            <a:r>
              <a:rPr lang="ko-KR" altLang="en-US" dirty="0" smtClean="0"/>
              <a:t>사리탑</a:t>
            </a:r>
            <a:r>
              <a:rPr lang="en-US" altLang="ko-KR" dirty="0" smtClean="0"/>
              <a:t>: 1</a:t>
            </a:r>
          </a:p>
          <a:p>
            <a:pPr lvl="1"/>
            <a:r>
              <a:rPr lang="ko-KR" altLang="en-US" dirty="0" smtClean="0"/>
              <a:t>석등</a:t>
            </a:r>
            <a:r>
              <a:rPr lang="en-US" altLang="ko-KR" dirty="0" smtClean="0"/>
              <a:t>: 2</a:t>
            </a:r>
          </a:p>
          <a:p>
            <a:pPr lvl="1"/>
            <a:r>
              <a:rPr lang="ko-KR" altLang="en-US" dirty="0" smtClean="0"/>
              <a:t>석교</a:t>
            </a:r>
            <a:r>
              <a:rPr lang="en-US" altLang="ko-KR" dirty="0" smtClean="0"/>
              <a:t>: 2</a:t>
            </a:r>
          </a:p>
          <a:p>
            <a:pPr lvl="1"/>
            <a:r>
              <a:rPr lang="ko-KR" altLang="en-US" dirty="0" smtClean="0"/>
              <a:t>석불</a:t>
            </a:r>
            <a:r>
              <a:rPr lang="en-US" altLang="ko-KR" dirty="0" smtClean="0"/>
              <a:t>: 7</a:t>
            </a:r>
          </a:p>
          <a:p>
            <a:pPr lvl="1"/>
            <a:r>
              <a:rPr lang="ko-KR" altLang="en-US" dirty="0" smtClean="0"/>
              <a:t>부도</a:t>
            </a:r>
            <a:r>
              <a:rPr lang="en-US" altLang="ko-KR" dirty="0" smtClean="0"/>
              <a:t>: 3</a:t>
            </a:r>
          </a:p>
          <a:p>
            <a:pPr lvl="1"/>
            <a:r>
              <a:rPr lang="ko-KR" altLang="en-US" dirty="0" smtClean="0"/>
              <a:t>석비</a:t>
            </a:r>
            <a:r>
              <a:rPr lang="en-US" altLang="ko-KR" dirty="0" smtClean="0"/>
              <a:t>: 5</a:t>
            </a:r>
          </a:p>
          <a:p>
            <a:pPr lvl="1"/>
            <a:r>
              <a:rPr lang="ko-KR" altLang="en-US" dirty="0" smtClean="0"/>
              <a:t>당간지주</a:t>
            </a:r>
            <a:r>
              <a:rPr lang="en-US" altLang="ko-KR" dirty="0" smtClean="0"/>
              <a:t>: 5</a:t>
            </a:r>
          </a:p>
          <a:p>
            <a:pPr lvl="1"/>
            <a:r>
              <a:rPr lang="ko-KR" altLang="en-US" dirty="0" smtClean="0"/>
              <a:t>기타</a:t>
            </a:r>
            <a:r>
              <a:rPr lang="en-US" altLang="ko-KR" dirty="0" smtClean="0"/>
              <a:t>: 1</a:t>
            </a:r>
          </a:p>
          <a:p>
            <a:pPr lvl="1"/>
            <a:r>
              <a:rPr lang="ko-KR" altLang="en-US" dirty="0" smtClean="0"/>
              <a:t>총</a:t>
            </a:r>
            <a:r>
              <a:rPr lang="en-US" altLang="ko-KR" dirty="0" smtClean="0"/>
              <a:t>: 43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0042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석조 문화재</a:t>
            </a:r>
            <a:r>
              <a:rPr lang="en-US" altLang="ko-KR" dirty="0" smtClean="0"/>
              <a:t>(</a:t>
            </a:r>
            <a:r>
              <a:rPr lang="ko-KR" altLang="en-US" dirty="0" smtClean="0"/>
              <a:t>석조유물</a:t>
            </a:r>
            <a:r>
              <a:rPr lang="en-US" altLang="ko-KR" dirty="0" smtClean="0"/>
              <a:t>)</a:t>
            </a:r>
            <a:r>
              <a:rPr lang="ko-KR" altLang="en-US" dirty="0" smtClean="0"/>
              <a:t> 정의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돌</a:t>
            </a:r>
            <a:r>
              <a:rPr lang="en-US" altLang="ko-KR" dirty="0" smtClean="0"/>
              <a:t>(</a:t>
            </a:r>
            <a:r>
              <a:rPr lang="ko-KR" altLang="en-US" dirty="0" smtClean="0"/>
              <a:t>암석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 만들어진 모든 유물</a:t>
            </a:r>
            <a:endParaRPr lang="en-US" altLang="ko-KR" dirty="0" smtClean="0"/>
          </a:p>
          <a:p>
            <a:r>
              <a:rPr lang="ko-KR" altLang="en-US" dirty="0" smtClean="0"/>
              <a:t>석조문화재의 종류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선사 시대의 유물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돌칼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돌도끼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기타 무기 및 </a:t>
            </a:r>
            <a:r>
              <a:rPr lang="ko-KR" altLang="en-US" dirty="0" err="1" smtClean="0"/>
              <a:t>생활도구류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지석묘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암각화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종교 유물</a:t>
            </a:r>
            <a:r>
              <a:rPr lang="en-US" altLang="ko-KR" dirty="0" smtClean="0"/>
              <a:t>: </a:t>
            </a:r>
            <a:r>
              <a:rPr lang="ko-KR" altLang="en-US" dirty="0" smtClean="0"/>
              <a:t>탑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불상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부도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석등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생활 유물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석표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방아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맷돌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문인석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무인석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석등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smtClean="0"/>
              <a:t>제단 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석경</a:t>
            </a:r>
            <a:r>
              <a:rPr lang="en-US" altLang="ko-KR" dirty="0" smtClean="0"/>
              <a:t>(</a:t>
            </a:r>
            <a:r>
              <a:rPr lang="ko-KR" altLang="en-US" dirty="0" smtClean="0"/>
              <a:t>악기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석조 건물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첨성대 등</a:t>
            </a:r>
            <a:r>
              <a:rPr lang="en-US" altLang="ko-KR" dirty="0" smtClean="0"/>
              <a:t>)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7639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pic>
        <p:nvPicPr>
          <p:cNvPr id="1026" name="Picture 2" descr="http://cfile29.uf.tistory.com/image/20106F4D4F02BCC43ADE9B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5754"/>
            <a:ext cx="6667500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403648" y="4725144"/>
            <a:ext cx="28023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 err="1" smtClean="0"/>
              <a:t>갈판과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갈돌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신석기 시대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연천리</a:t>
            </a:r>
            <a:endParaRPr lang="en-US" altLang="ko-KR" sz="1200" dirty="0" smtClean="0"/>
          </a:p>
          <a:p>
            <a:endParaRPr lang="en-US" sz="1200" dirty="0"/>
          </a:p>
          <a:p>
            <a:r>
              <a:rPr lang="en-US" sz="1200" dirty="0" smtClean="0"/>
              <a:t>http</a:t>
            </a:r>
            <a:r>
              <a:rPr lang="en-US" sz="1200" dirty="0"/>
              <a:t>://younghwan12.tistory.com/3513</a:t>
            </a:r>
          </a:p>
        </p:txBody>
      </p:sp>
    </p:spTree>
    <p:extLst>
      <p:ext uri="{BB962C8B-B14F-4D97-AF65-F5344CB8AC3E}">
        <p14:creationId xmlns:p14="http://schemas.microsoft.com/office/powerpoint/2010/main" val="2976502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  <p:pic>
        <p:nvPicPr>
          <p:cNvPr id="2050" name="Picture 2" descr="http://histopia.net/kh/data/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57150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607726" y="4941168"/>
            <a:ext cx="33666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 smtClean="0"/>
              <a:t>러시아 </a:t>
            </a:r>
            <a:r>
              <a:rPr lang="ko-KR" altLang="en-US" sz="1200" dirty="0" err="1"/>
              <a:t>아무르</a:t>
            </a:r>
            <a:r>
              <a:rPr lang="ko-KR" altLang="en-US" sz="1200" dirty="0"/>
              <a:t> 강 하구 </a:t>
            </a:r>
            <a:r>
              <a:rPr lang="ko-KR" altLang="en-US" sz="1200" dirty="0" err="1"/>
              <a:t>수추</a:t>
            </a:r>
            <a:r>
              <a:rPr lang="ko-KR" altLang="en-US" sz="1200" dirty="0"/>
              <a:t> 섬에서 발굴된 석기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 smtClean="0"/>
              <a:t>http</a:t>
            </a:r>
            <a:r>
              <a:rPr lang="en-US" sz="1200" dirty="0"/>
              <a:t>://histopia.net/kh/kh2.html</a:t>
            </a:r>
          </a:p>
        </p:txBody>
      </p:sp>
    </p:spTree>
    <p:extLst>
      <p:ext uri="{BB962C8B-B14F-4D97-AF65-F5344CB8AC3E}">
        <p14:creationId xmlns:p14="http://schemas.microsoft.com/office/powerpoint/2010/main" val="152268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3074" name="Picture 2" descr="http://webma.kr/pension_images/w0102130/sight_board/201417202421.고인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334421" cy="434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475383" y="5013176"/>
            <a:ext cx="8326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/>
              <a:t>강화 고인돌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청동기시대의 </a:t>
            </a:r>
            <a:r>
              <a:rPr lang="ko-KR" altLang="en-US" sz="1200" dirty="0"/>
              <a:t>대표적인 </a:t>
            </a:r>
            <a:r>
              <a:rPr lang="ko-KR" altLang="en-US" sz="1200" dirty="0" err="1"/>
              <a:t>묘제의</a:t>
            </a:r>
            <a:r>
              <a:rPr lang="ko-KR" altLang="en-US" sz="1200" dirty="0"/>
              <a:t> 하나로서 사적 제 </a:t>
            </a:r>
            <a:r>
              <a:rPr lang="en-US" altLang="ko-KR" sz="1200" dirty="0"/>
              <a:t>137</a:t>
            </a:r>
            <a:r>
              <a:rPr lang="ko-KR" altLang="en-US" sz="1200" dirty="0"/>
              <a:t>호로 지정되었다</a:t>
            </a:r>
            <a:r>
              <a:rPr lang="en-US" altLang="ko-KR" sz="1200" dirty="0"/>
              <a:t>. </a:t>
            </a:r>
            <a:r>
              <a:rPr lang="ko-KR" altLang="en-US" sz="1200" dirty="0"/>
              <a:t>길이 </a:t>
            </a:r>
            <a:r>
              <a:rPr lang="en-US" altLang="ko-KR" sz="1200" dirty="0"/>
              <a:t>710cm, </a:t>
            </a:r>
            <a:r>
              <a:rPr lang="ko-KR" altLang="en-US" sz="1200" dirty="0"/>
              <a:t>높이 </a:t>
            </a:r>
            <a:r>
              <a:rPr lang="en-US" altLang="ko-KR" sz="1200" dirty="0"/>
              <a:t>260cm, </a:t>
            </a:r>
            <a:r>
              <a:rPr lang="ko-KR" altLang="en-US" sz="1200" dirty="0"/>
              <a:t>넓이 </a:t>
            </a:r>
            <a:r>
              <a:rPr lang="en-US" altLang="ko-KR" sz="1200" dirty="0"/>
              <a:t>550cm</a:t>
            </a:r>
            <a:r>
              <a:rPr lang="ko-KR" altLang="en-US" sz="1200" dirty="0"/>
              <a:t>의 커다란 돌을 사용했으며</a:t>
            </a:r>
            <a:r>
              <a:rPr lang="en-US" altLang="ko-KR" sz="1200" dirty="0"/>
              <a:t>, </a:t>
            </a:r>
            <a:r>
              <a:rPr lang="ko-KR" altLang="en-US" sz="1200" dirty="0"/>
              <a:t>형태는 </a:t>
            </a:r>
            <a:r>
              <a:rPr lang="ko-KR" altLang="en-US" sz="1200" dirty="0" err="1"/>
              <a:t>북방식</a:t>
            </a:r>
            <a:r>
              <a:rPr lang="ko-KR" altLang="en-US" sz="1200" dirty="0"/>
              <a:t> 고인돌로서 상고사와 고대사의 좋은 연구 자료가 되고 있다</a:t>
            </a:r>
            <a:r>
              <a:rPr lang="en-US" altLang="ko-KR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http://www.hae-maru.com/m/travel1.asp?idx=4491</a:t>
            </a:r>
          </a:p>
        </p:txBody>
      </p:sp>
    </p:spTree>
    <p:extLst>
      <p:ext uri="{BB962C8B-B14F-4D97-AF65-F5344CB8AC3E}">
        <p14:creationId xmlns:p14="http://schemas.microsoft.com/office/powerpoint/2010/main" val="3610878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6</a:t>
            </a:fld>
            <a:endParaRPr lang="ko-KR" altLang="en-US"/>
          </a:p>
        </p:txBody>
      </p:sp>
      <p:pic>
        <p:nvPicPr>
          <p:cNvPr id="4100" name="Picture 4" descr="http://art21.com.ne.kr/yullin/am-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4049"/>
            <a:ext cx="515525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dailies.kr/news/photo/201306/1046_671_20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373" y="3013549"/>
            <a:ext cx="5937804" cy="328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k-heritage.tv/upload/DataFolder/2013/special/130521_spe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2188"/>
            <a:ext cx="3612695" cy="256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79511" y="6389575"/>
            <a:ext cx="6606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https://namu.wiki/w/%EC%9A%B8%EC%A3%BC%20%EB%8C%80%EA%B3%A1%EB%A6%AC%20%EB%B0%98%EA%B5%AC%EB%8C%80%20%EC%95%94%EA%B0%81%ED%99%94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1" y="3573016"/>
            <a:ext cx="31229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반구대</a:t>
            </a:r>
            <a:r>
              <a:rPr lang="ko-KR" altLang="en-US" dirty="0" smtClean="0"/>
              <a:t> 암각화</a:t>
            </a:r>
            <a:r>
              <a:rPr lang="en-US" altLang="ko-KR" dirty="0" smtClean="0"/>
              <a:t>: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울산시 </a:t>
            </a:r>
            <a:r>
              <a:rPr lang="ko-KR" altLang="en-US" dirty="0" err="1" smtClean="0"/>
              <a:t>을주군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언양읍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대곡리</a:t>
            </a:r>
            <a:endParaRPr lang="en-US" altLang="ko-KR" dirty="0" smtClean="0"/>
          </a:p>
          <a:p>
            <a:r>
              <a:rPr lang="ko-KR" altLang="en-US" dirty="0" smtClean="0"/>
              <a:t>신석기</a:t>
            </a:r>
            <a:r>
              <a:rPr lang="en-US" altLang="ko-KR" dirty="0" smtClean="0"/>
              <a:t>-</a:t>
            </a:r>
            <a:r>
              <a:rPr lang="ko-KR" altLang="en-US" dirty="0" smtClean="0"/>
              <a:t>청동기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국보 </a:t>
            </a:r>
            <a:r>
              <a:rPr lang="en-US" altLang="ko-KR" dirty="0" smtClean="0"/>
              <a:t>285</a:t>
            </a:r>
            <a:r>
              <a:rPr lang="ko-KR" altLang="en-US" dirty="0" smtClean="0"/>
              <a:t>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77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7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70" y="332656"/>
            <a:ext cx="8604033" cy="576064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79512" y="6211669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강원 춘천시 서면 </a:t>
            </a:r>
            <a:r>
              <a:rPr lang="ko-KR" altLang="en-US" sz="1200" dirty="0" err="1"/>
              <a:t>서상리</a:t>
            </a:r>
            <a:r>
              <a:rPr lang="ko-KR" altLang="en-US" sz="1200" dirty="0"/>
              <a:t> </a:t>
            </a:r>
            <a:r>
              <a:rPr lang="en-US" altLang="ko-KR" sz="1200" dirty="0" smtClean="0"/>
              <a:t>247, </a:t>
            </a:r>
            <a:r>
              <a:rPr lang="ko-KR" altLang="en-US" sz="1200" dirty="0" err="1" smtClean="0"/>
              <a:t>신라말</a:t>
            </a:r>
            <a:r>
              <a:rPr lang="en-US" altLang="ko-KR" sz="1200" dirty="0" smtClean="0"/>
              <a:t>/</a:t>
            </a:r>
            <a:r>
              <a:rPr lang="ko-KR" altLang="en-US" sz="1200" dirty="0" err="1" smtClean="0"/>
              <a:t>고려초</a:t>
            </a:r>
            <a:r>
              <a:rPr lang="ko-KR" altLang="en-US" sz="1200" dirty="0" smtClean="0"/>
              <a:t> 석탑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/>
              <a:t>http</a:t>
            </a:r>
            <a:r>
              <a:rPr lang="en-US" sz="1200" dirty="0"/>
              <a:t>://tong.visitkorea.or.kr/cms/resource/82/182082_image2_1.jpg</a:t>
            </a:r>
          </a:p>
        </p:txBody>
      </p:sp>
    </p:spTree>
    <p:extLst>
      <p:ext uri="{BB962C8B-B14F-4D97-AF65-F5344CB8AC3E}">
        <p14:creationId xmlns:p14="http://schemas.microsoft.com/office/powerpoint/2010/main" val="1510043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8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48680"/>
            <a:ext cx="7048500" cy="495300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755576" y="5759976"/>
            <a:ext cx="7110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강원도 철원군 </a:t>
            </a:r>
            <a:r>
              <a:rPr lang="ko-KR" altLang="en-US" sz="1200" dirty="0" err="1"/>
              <a:t>동송읍</a:t>
            </a:r>
            <a:r>
              <a:rPr lang="ko-KR" altLang="en-US" sz="1200" dirty="0"/>
              <a:t> </a:t>
            </a:r>
            <a:r>
              <a:rPr lang="ko-KR" altLang="en-US" sz="1200" dirty="0" err="1" smtClean="0"/>
              <a:t>금학산</a:t>
            </a:r>
            <a:r>
              <a:rPr lang="ko-KR" altLang="en-US" sz="1200" dirty="0" smtClean="0"/>
              <a:t> 마애불</a:t>
            </a:r>
            <a:endParaRPr lang="ko-KR" altLang="en-US" sz="1200" dirty="0"/>
          </a:p>
          <a:p>
            <a:endParaRPr lang="ko-KR" altLang="en-US" sz="1200" dirty="0"/>
          </a:p>
          <a:p>
            <a:r>
              <a:rPr lang="en-US" sz="1200" dirty="0" smtClean="0"/>
              <a:t>http</a:t>
            </a:r>
            <a:r>
              <a:rPr lang="en-US" sz="1200" dirty="0"/>
              <a:t>://blog.naver.com/PostView.nhn?blogId=camlhd2&amp;logNo=220275245146</a:t>
            </a:r>
          </a:p>
        </p:txBody>
      </p:sp>
    </p:spTree>
    <p:extLst>
      <p:ext uri="{BB962C8B-B14F-4D97-AF65-F5344CB8AC3E}">
        <p14:creationId xmlns:p14="http://schemas.microsoft.com/office/powerpoint/2010/main" val="521323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석조 문화재의 손상</a:t>
            </a:r>
            <a:r>
              <a:rPr lang="en-US" altLang="ko-KR" dirty="0" smtClean="0"/>
              <a:t>:</a:t>
            </a:r>
          </a:p>
          <a:p>
            <a:pPr lvl="1"/>
            <a:r>
              <a:rPr lang="ko-KR" altLang="en-US" dirty="0" smtClean="0"/>
              <a:t>물리적요인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온도 </a:t>
            </a:r>
            <a:r>
              <a:rPr lang="en-US" altLang="ko-KR" dirty="0" smtClean="0"/>
              <a:t>(</a:t>
            </a:r>
            <a:r>
              <a:rPr lang="ko-KR" altLang="en-US" dirty="0" smtClean="0"/>
              <a:t>결빙</a:t>
            </a:r>
            <a:r>
              <a:rPr lang="en-US" altLang="ko-KR" dirty="0" smtClean="0"/>
              <a:t>, </a:t>
            </a:r>
            <a:r>
              <a:rPr lang="ko-KR" altLang="en-US" dirty="0" smtClean="0"/>
              <a:t>팽창과 수축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수분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</a:t>
            </a:r>
            <a:r>
              <a:rPr lang="en-US" altLang="ko-KR" dirty="0" smtClean="0"/>
              <a:t>/</a:t>
            </a:r>
            <a:r>
              <a:rPr lang="ko-KR" altLang="en-US" dirty="0" smtClean="0"/>
              <a:t>바람에 의한 </a:t>
            </a:r>
            <a:r>
              <a:rPr lang="ko-KR" altLang="en-US" dirty="0" err="1" smtClean="0"/>
              <a:t>침삭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화학적요인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용해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산화 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생물학적요인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지의류</a:t>
            </a:r>
            <a:r>
              <a:rPr lang="en-US" altLang="ko-KR" dirty="0" smtClean="0"/>
              <a:t>(</a:t>
            </a:r>
            <a:r>
              <a:rPr lang="ko-KR" altLang="en-US" dirty="0" smtClean="0"/>
              <a:t>유기산</a:t>
            </a:r>
            <a:r>
              <a:rPr lang="en-US" altLang="ko-KR" dirty="0" smtClean="0"/>
              <a:t>), </a:t>
            </a:r>
            <a:r>
              <a:rPr lang="ko-KR" altLang="en-US" dirty="0" smtClean="0"/>
              <a:t>뿌리 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인위적요인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대기 오염</a:t>
            </a:r>
            <a:r>
              <a:rPr lang="en-US" altLang="ko-KR" dirty="0" smtClean="0"/>
              <a:t>(</a:t>
            </a:r>
            <a:r>
              <a:rPr lang="ko-KR" altLang="en-US" dirty="0" smtClean="0"/>
              <a:t>산성비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산불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이단종교 배척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진동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도굴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전쟁과 같은 파괴 행위 등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ko-KR" altLang="en-US" dirty="0" smtClean="0"/>
              <a:t>풍화 요인 참조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복합적으로 작용</a:t>
            </a:r>
            <a:endParaRPr lang="en-US" altLang="ko-KR" dirty="0" smtClean="0"/>
          </a:p>
          <a:p>
            <a:pPr lvl="1"/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1547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3482</TotalTime>
  <Words>468</Words>
  <Application>Microsoft Office PowerPoint</Application>
  <PresentationFormat>화면 슬라이드 쇼(4:3)</PresentationFormat>
  <Paragraphs>92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4" baseType="lpstr">
      <vt:lpstr>HY견명조</vt:lpstr>
      <vt:lpstr>맑은 고딕</vt:lpstr>
      <vt:lpstr>Arial</vt:lpstr>
      <vt:lpstr>Calibri</vt:lpstr>
      <vt:lpstr>Georgia</vt:lpstr>
      <vt:lpstr>Wingdings</vt:lpstr>
      <vt:lpstr>고구려 벽화</vt:lpstr>
      <vt:lpstr>석조문화재 (아래의 내용은 대부분 문화유산연구지식포탈에서 가져온 것임: http://portal.nrich.go.kr/kor/page.do?menuIdx=613)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jyuhome</cp:lastModifiedBy>
  <cp:revision>147</cp:revision>
  <cp:lastPrinted>2015-09-03T04:06:41Z</cp:lastPrinted>
  <dcterms:created xsi:type="dcterms:W3CDTF">2012-03-04T11:34:30Z</dcterms:created>
  <dcterms:modified xsi:type="dcterms:W3CDTF">2015-11-29T11:35:57Z</dcterms:modified>
</cp:coreProperties>
</file>